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333" r:id="rId4"/>
    <p:sldId id="334" r:id="rId5"/>
    <p:sldId id="336" r:id="rId6"/>
    <p:sldId id="337" r:id="rId7"/>
    <p:sldId id="335" r:id="rId8"/>
    <p:sldId id="339" r:id="rId9"/>
    <p:sldId id="340" r:id="rId10"/>
    <p:sldId id="257" r:id="rId11"/>
    <p:sldId id="260" r:id="rId12"/>
    <p:sldId id="300" r:id="rId13"/>
    <p:sldId id="302" r:id="rId14"/>
    <p:sldId id="325" r:id="rId15"/>
    <p:sldId id="327" r:id="rId16"/>
    <p:sldId id="328" r:id="rId17"/>
    <p:sldId id="329" r:id="rId18"/>
    <p:sldId id="331" r:id="rId19"/>
    <p:sldId id="332" r:id="rId20"/>
    <p:sldId id="326" r:id="rId21"/>
    <p:sldId id="304" r:id="rId22"/>
    <p:sldId id="305" r:id="rId23"/>
    <p:sldId id="323" r:id="rId24"/>
    <p:sldId id="319" r:id="rId25"/>
    <p:sldId id="324" r:id="rId26"/>
    <p:sldId id="263" r:id="rId27"/>
    <p:sldId id="307" r:id="rId28"/>
    <p:sldId id="310" r:id="rId29"/>
    <p:sldId id="31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7"/>
    <p:restoredTop sz="91465"/>
  </p:normalViewPr>
  <p:slideViewPr>
    <p:cSldViewPr snapToGrid="0" snapToObjects="1">
      <p:cViewPr varScale="1">
        <p:scale>
          <a:sx n="105" d="100"/>
          <a:sy n="105" d="100"/>
        </p:scale>
        <p:origin x="-4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0D3A5-303E-0A47-A003-0318D9F956E8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DC87-27DA-5147-B329-2B7B2611A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A6E8-928C-804C-A9FC-FE5E98EEF48A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A3FE9-BC82-B545-B73C-8EC64496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Conventions-</a:t>
            </a:r>
            <a:r>
              <a:rPr lang="en-US" baseline="0" dirty="0" smtClean="0"/>
              <a:t> courier font means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How</a:t>
            </a:r>
            <a:r>
              <a:rPr lang="en-US" baseline="0" dirty="0" smtClean="0"/>
              <a:t> many people have used a statistics package before? Which packages?</a:t>
            </a:r>
          </a:p>
          <a:p>
            <a:r>
              <a:rPr lang="en-US" baseline="0" dirty="0" smtClean="0"/>
              <a:t>2. How many people have coded using a programming language before?  Which languages?</a:t>
            </a:r>
            <a:endParaRPr lang="en-US" baseline="0" dirty="0"/>
          </a:p>
          <a:p>
            <a:r>
              <a:rPr lang="en-US" baseline="0" dirty="0" smtClean="0"/>
              <a:t>3. How many of you have to use R for class?  your own research?  just interested?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this slide, we do a bit of housekeeping.</a:t>
            </a:r>
          </a:p>
          <a:p>
            <a:r>
              <a:rPr lang="en-US" baseline="0" dirty="0" smtClean="0"/>
              <a:t>get everyone in the same directory</a:t>
            </a:r>
          </a:p>
          <a:p>
            <a:r>
              <a:rPr lang="en-US" baseline="0" dirty="0" smtClean="0"/>
              <a:t>access to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personal</a:t>
            </a:r>
            <a:r>
              <a:rPr lang="en-US" baseline="0" dirty="0" smtClean="0"/>
              <a:t> favorite....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8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1.) The R Interface</a:t>
            </a:r>
          </a:p>
          <a:p>
            <a:r>
              <a:rPr lang="en-US" baseline="0" dirty="0" smtClean="0"/>
              <a:t>2.) Loading Data</a:t>
            </a:r>
          </a:p>
          <a:p>
            <a:r>
              <a:rPr lang="en-US" baseline="0" dirty="0" smtClean="0"/>
              <a:t>3.) Data Management </a:t>
            </a:r>
            <a:r>
              <a:rPr lang="en-US" baseline="0" smtClean="0"/>
              <a:t>in </a:t>
            </a:r>
            <a:r>
              <a:rPr lang="en-US" baseline="0" smtClean="0"/>
              <a:t>six </a:t>
            </a:r>
            <a:r>
              <a:rPr lang="en-US" baseline="0" dirty="0" smtClean="0"/>
              <a:t>commands</a:t>
            </a:r>
          </a:p>
          <a:p>
            <a:r>
              <a:rPr lang="en-US" baseline="0" dirty="0" smtClean="0"/>
              <a:t>4.) Want to do more?  Let’s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A3FE9-BC82-B545-B73C-8EC64496D3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1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958E45A-7E66-9C48-A2BA-B8EA40929417}" type="datetimeFigureOut">
              <a:rPr lang="en-US" smtClean="0"/>
              <a:t>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3DAC7C6-8455-DB47-96C3-208533367C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R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January</a:t>
            </a:r>
            <a:r>
              <a:rPr lang="en-US" dirty="0" smtClean="0"/>
              <a:t> </a:t>
            </a:r>
            <a:r>
              <a:rPr lang="en-US" dirty="0" smtClean="0"/>
              <a:t>17</a:t>
            </a:r>
            <a:r>
              <a:rPr lang="en-US" dirty="0" smtClean="0"/>
              <a:t>, 2017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John Little and Joel Herndon</a:t>
            </a:r>
          </a:p>
          <a:p>
            <a:r>
              <a:rPr lang="en-US" sz="2000" dirty="0" err="1" smtClean="0"/>
              <a:t>askdata@duke.edu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927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3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R Studio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0" y="2870887"/>
            <a:ext cx="1981200" cy="158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4707237"/>
            <a:ext cx="341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the open source statistical programming</a:t>
            </a:r>
            <a:r>
              <a:rPr lang="en-US" dirty="0"/>
              <a:t> </a:t>
            </a:r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06016" y="4707236"/>
            <a:ext cx="408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a development environment for using the R programming language.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49" y="2870887"/>
            <a:ext cx="4191651" cy="14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263"/>
            <a:ext cx="9144000" cy="5819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288" y="457199"/>
            <a:ext cx="7995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vm-manage.oit.duke.edu</a:t>
            </a:r>
            <a:endParaRPr lang="en-US" sz="2400" dirty="0"/>
          </a:p>
        </p:txBody>
      </p:sp>
      <p:sp>
        <p:nvSpPr>
          <p:cNvPr id="6" name="Down Arrow 5"/>
          <p:cNvSpPr/>
          <p:nvPr/>
        </p:nvSpPr>
        <p:spPr>
          <a:xfrm>
            <a:off x="6356195" y="1038263"/>
            <a:ext cx="412595" cy="613317"/>
          </a:xfrm>
          <a:prstGeom prst="downArrow">
            <a:avLst/>
          </a:prstGeom>
          <a:solidFill>
            <a:srgbClr val="FFC000"/>
          </a:solidFill>
          <a:ln w="26424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0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 in 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provides several options for writing code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2289286"/>
            <a:ext cx="6188765" cy="456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smtClean="0"/>
              <a:t>R Markdown </a:t>
            </a:r>
            <a:r>
              <a:rPr lang="en-US" dirty="0"/>
              <a:t>today (files that end in 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allows us to write regular text and add R code chunks that run code in R</a:t>
            </a:r>
          </a:p>
          <a:p>
            <a:endParaRPr lang="en-US" dirty="0"/>
          </a:p>
          <a:p>
            <a:r>
              <a:rPr lang="en-US" dirty="0" smtClean="0"/>
              <a:t>R Markdown </a:t>
            </a:r>
            <a:r>
              <a:rPr lang="en-US" dirty="0"/>
              <a:t>helps us to share code with context (or to write code in a way that you can remember what it does later. </a:t>
            </a:r>
          </a:p>
          <a:p>
            <a:endParaRPr lang="en-US" dirty="0" smtClean="0"/>
          </a:p>
          <a:p>
            <a:r>
              <a:rPr lang="en-US" dirty="0" smtClean="0"/>
              <a:t>R Markdown also allows us to output our text and R results as HTML, PDF, or Word documents.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12896" cy="4876800"/>
          </a:xfrm>
        </p:spPr>
      </p:pic>
    </p:spTree>
    <p:extLst>
      <p:ext uri="{BB962C8B-B14F-4D97-AF65-F5344CB8AC3E}">
        <p14:creationId xmlns:p14="http://schemas.microsoft.com/office/powerpoint/2010/main" val="134178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 code generally lives inside blocks that look like this:</a:t>
            </a:r>
          </a:p>
          <a:p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```{r}</a:t>
            </a:r>
          </a:p>
          <a:p>
            <a:pPr marL="822960" lvl="3" indent="0">
              <a:buNone/>
            </a:pPr>
            <a:r>
              <a:rPr lang="en-US" dirty="0" smtClean="0"/>
              <a:t>R code goes here</a:t>
            </a:r>
          </a:p>
          <a:p>
            <a:pPr marL="822960" lvl="3" indent="0">
              <a:buNone/>
            </a:pPr>
            <a:r>
              <a:rPr lang="en-US" dirty="0" smtClean="0"/>
              <a:t>```</a:t>
            </a:r>
          </a:p>
          <a:p>
            <a:pPr marL="822960" lvl="3" indent="0">
              <a:buNone/>
            </a:pPr>
            <a:endParaRPr lang="en-US" dirty="0"/>
          </a:p>
          <a:p>
            <a:r>
              <a:rPr lang="en-US" dirty="0" smtClean="0"/>
              <a:t>Regular text appears through the rest of the document</a:t>
            </a:r>
          </a:p>
          <a:p>
            <a:endParaRPr lang="en-US" dirty="0"/>
          </a:p>
          <a:p>
            <a:r>
              <a:rPr lang="en-US" dirty="0" smtClean="0"/>
              <a:t>You can read more about formatting your text in the markdown reference in the ”Help” menu.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791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and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Intro2R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2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Today’s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Learn how to work with R using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2. Be able to load data into R for analysis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3. Learn how to manage/clean/analyze data in 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ALSO: Answer your questions about R! (just ask anytime)</a:t>
            </a:r>
          </a:p>
          <a:p>
            <a:pPr marL="0" indent="0">
              <a:buNone/>
            </a:pPr>
            <a:r>
              <a:rPr lang="en-US" dirty="0" smtClean="0"/>
              <a:t>ALSO: Some previews of cool things you can do with R.</a:t>
            </a:r>
          </a:p>
        </p:txBody>
      </p:sp>
    </p:spTree>
    <p:extLst>
      <p:ext uri="{BB962C8B-B14F-4D97-AF65-F5344CB8AC3E}">
        <p14:creationId xmlns:p14="http://schemas.microsoft.com/office/powerpoint/2010/main" val="35196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sion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598"/>
            <a:ext cx="9144000" cy="5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3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09" y="1260846"/>
            <a:ext cx="3060075" cy="457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473" y="1635489"/>
            <a:ext cx="3378200" cy="4203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6122" y="5839190"/>
            <a:ext cx="301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www.statmethods.net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1138934" y="583919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Courier"/>
              </a:rPr>
              <a:t>Google – </a:t>
            </a:r>
            <a:r>
              <a:rPr lang="en-US" dirty="0" err="1" smtClean="0">
                <a:cs typeface="Courier"/>
              </a:rPr>
              <a:t>add“r</a:t>
            </a:r>
            <a:r>
              <a:rPr lang="en-US" dirty="0" smtClean="0">
                <a:cs typeface="Courier"/>
              </a:rPr>
              <a:t>” or “</a:t>
            </a:r>
            <a:r>
              <a:rPr lang="en-US" dirty="0" err="1" smtClean="0">
                <a:cs typeface="Courier"/>
              </a:rPr>
              <a:t>rstats</a:t>
            </a:r>
            <a:r>
              <a:rPr lang="en-US" dirty="0" smtClean="0">
                <a:cs typeface="Courier"/>
              </a:rPr>
              <a:t>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smtClean="0">
                <a:cs typeface="Courier"/>
              </a:rPr>
              <a:t>Stack Overflow – add “[r]” to your search</a:t>
            </a:r>
          </a:p>
          <a:p>
            <a:pPr marL="0" indent="0">
              <a:buNone/>
            </a:pPr>
            <a:endParaRPr lang="en-US" dirty="0" smtClean="0">
              <a:cs typeface="Courier"/>
            </a:endParaRPr>
          </a:p>
          <a:p>
            <a:r>
              <a:rPr lang="en-US" dirty="0" err="1" smtClean="0">
                <a:cs typeface="Courier"/>
              </a:rPr>
              <a:t>rseek.org</a:t>
            </a:r>
            <a:r>
              <a:rPr lang="en-US" dirty="0" smtClean="0">
                <a:cs typeface="Courier"/>
              </a:rPr>
              <a:t> (Google, but focused on R)</a:t>
            </a:r>
          </a:p>
          <a:p>
            <a:endParaRPr lang="en-US" dirty="0">
              <a:cs typeface="Courier"/>
            </a:endParaRPr>
          </a:p>
          <a:p>
            <a:r>
              <a:rPr lang="en-US" dirty="0" smtClean="0">
                <a:cs typeface="Courier"/>
              </a:rPr>
              <a:t>Quick R – </a:t>
            </a:r>
            <a:r>
              <a:rPr lang="en-US" dirty="0" err="1" smtClean="0">
                <a:cs typeface="Courier"/>
              </a:rPr>
              <a:t>statmethods.net</a:t>
            </a:r>
            <a:endParaRPr lang="en-US" dirty="0" smtClean="0">
              <a:cs typeface="Courier"/>
            </a:endParaRPr>
          </a:p>
          <a:p>
            <a:pPr marL="0" indent="0">
              <a:buNone/>
            </a:pPr>
            <a:endParaRPr lang="en-US" u="sng" dirty="0"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" y="5326707"/>
            <a:ext cx="19304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5171107"/>
            <a:ext cx="1194468" cy="109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56" y="5441675"/>
            <a:ext cx="21082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569" y="5171107"/>
            <a:ext cx="1184359" cy="11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5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967"/>
            <a:ext cx="9144000" cy="58540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0614" y="463639"/>
            <a:ext cx="672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Stat545 – Jenny Bryan’s UBC Course on Stats in 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6460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At the Command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help(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r>
              <a:rPr lang="en-US" dirty="0" smtClean="0">
                <a:latin typeface="Courier"/>
                <a:cs typeface="Courier"/>
              </a:rPr>
              <a:t>) </a:t>
            </a:r>
            <a:r>
              <a:rPr lang="en-US" dirty="0" smtClean="0"/>
              <a:t>or </a:t>
            </a:r>
            <a:r>
              <a:rPr lang="en-US" dirty="0" smtClean="0">
                <a:latin typeface="Courier"/>
                <a:cs typeface="Courier"/>
              </a:rPr>
              <a:t>?</a:t>
            </a:r>
            <a:r>
              <a:rPr lang="en-US" dirty="0" err="1" smtClean="0">
                <a:latin typeface="Courier"/>
                <a:cs typeface="Courier"/>
              </a:rPr>
              <a:t>functionName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??topic #search the help system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err="1" smtClean="0">
                <a:latin typeface="Courier"/>
                <a:cs typeface="Courier"/>
              </a:rPr>
              <a:t>appropos</a:t>
            </a:r>
            <a:r>
              <a:rPr lang="en-US" dirty="0" smtClean="0">
                <a:latin typeface="Courier"/>
                <a:cs typeface="Courier"/>
              </a:rPr>
              <a:t>(“topic”)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vignette(“topic”)</a:t>
            </a:r>
          </a:p>
        </p:txBody>
      </p:sp>
    </p:spTree>
    <p:extLst>
      <p:ext uri="{BB962C8B-B14F-4D97-AF65-F5344CB8AC3E}">
        <p14:creationId xmlns:p14="http://schemas.microsoft.com/office/powerpoint/2010/main" val="15160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3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 is a powerful tool for stats, but it can also...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3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data driven maps...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378" y="1600200"/>
            <a:ext cx="518724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interactive website...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4" y="1524000"/>
            <a:ext cx="8229600" cy="4299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4061" y="6114078"/>
            <a:ext cx="611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shiny.rstudio.com</a:t>
            </a:r>
            <a:r>
              <a:rPr lang="en-US" dirty="0"/>
              <a:t>/gallery/movie-</a:t>
            </a:r>
            <a:r>
              <a:rPr lang="en-US" dirty="0" err="1"/>
              <a:t>explorer.html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4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Text/sentiment analysis...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7119755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521" y="6216134"/>
            <a:ext cx="6592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juliasilge.com</a:t>
            </a:r>
            <a:r>
              <a:rPr lang="en-US" dirty="0"/>
              <a:t>/blog/If-I-Loved-NLP-Less/</a:t>
            </a:r>
          </a:p>
        </p:txBody>
      </p:sp>
    </p:spTree>
    <p:extLst>
      <p:ext uri="{BB962C8B-B14F-4D97-AF65-F5344CB8AC3E}">
        <p14:creationId xmlns:p14="http://schemas.microsoft.com/office/powerpoint/2010/main" val="43688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could write a book in R...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846380"/>
            <a:ext cx="7394713" cy="4319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3026" y="6387548"/>
            <a:ext cx="549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bookdown.org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356" b="11356"/>
          <a:stretch>
            <a:fillRect/>
          </a:stretch>
        </p:blipFill>
        <p:spPr>
          <a:xfrm>
            <a:off x="457200" y="1826373"/>
            <a:ext cx="2523958" cy="149567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50" y="1266372"/>
            <a:ext cx="3382211" cy="10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9" y="5031903"/>
            <a:ext cx="1949387" cy="1183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541" y="3603167"/>
            <a:ext cx="2718468" cy="1032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3" y="3778947"/>
            <a:ext cx="2801235" cy="14725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6009" y="5427579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...And many more....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953" y="1854017"/>
            <a:ext cx="864307" cy="9862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70" y="3445873"/>
            <a:ext cx="1286076" cy="1678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359" y="2567896"/>
            <a:ext cx="2102712" cy="7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Packages extend R to novel situations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54185"/>
            <a:ext cx="7200900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5365" y="6061070"/>
            <a:ext cx="5453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=6AOpomu9V6Q</a:t>
            </a:r>
          </a:p>
        </p:txBody>
      </p:sp>
    </p:spTree>
    <p:extLst>
      <p:ext uri="{BB962C8B-B14F-4D97-AF65-F5344CB8AC3E}">
        <p14:creationId xmlns:p14="http://schemas.microsoft.com/office/powerpoint/2010/main" val="2058634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11818</TotalTime>
  <Words>586</Words>
  <Application>Microsoft Macintosh PowerPoint</Application>
  <PresentationFormat>On-screen Show (4:3)</PresentationFormat>
  <Paragraphs>102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Clarity</vt:lpstr>
      <vt:lpstr>Intro to R</vt:lpstr>
      <vt:lpstr>Goals for Today’s Workshop</vt:lpstr>
      <vt:lpstr>Why R?</vt:lpstr>
      <vt:lpstr>Create data driven maps...</vt:lpstr>
      <vt:lpstr>Create a interactive website...</vt:lpstr>
      <vt:lpstr>Text/sentiment analysis... </vt:lpstr>
      <vt:lpstr>You could write a book in R...</vt:lpstr>
      <vt:lpstr>Extending R </vt:lpstr>
      <vt:lpstr>Packages extend R to novel situations</vt:lpstr>
      <vt:lpstr>Background</vt:lpstr>
      <vt:lpstr>R and R Studio</vt:lpstr>
      <vt:lpstr>PowerPoint Presentation</vt:lpstr>
      <vt:lpstr>PowerPoint Presentation</vt:lpstr>
      <vt:lpstr>PowerPoint Presentation</vt:lpstr>
      <vt:lpstr>Writing Code in R</vt:lpstr>
      <vt:lpstr>R Markdown</vt:lpstr>
      <vt:lpstr>R Markdown</vt:lpstr>
      <vt:lpstr>R Markdown</vt:lpstr>
      <vt:lpstr>Files and projects</vt:lpstr>
      <vt:lpstr>PowerPoint Presentation</vt:lpstr>
      <vt:lpstr>PowerPoint Presentation</vt:lpstr>
      <vt:lpstr>PowerPoint Presentation</vt:lpstr>
      <vt:lpstr>PowerPoint Presentation</vt:lpstr>
      <vt:lpstr>HELP!</vt:lpstr>
      <vt:lpstr>PowerPoint Presentation</vt:lpstr>
      <vt:lpstr>Getting Help Online</vt:lpstr>
      <vt:lpstr>PowerPoint Presentation</vt:lpstr>
      <vt:lpstr>Getting Help At the Command Line</vt:lpstr>
      <vt:lpstr>Today’s goals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Data Libraries</dc:title>
  <dc:creator>Joel Herndon</dc:creator>
  <cp:lastModifiedBy>Joel Herndon</cp:lastModifiedBy>
  <cp:revision>118</cp:revision>
  <cp:lastPrinted>2016-04-07T17:13:05Z</cp:lastPrinted>
  <dcterms:created xsi:type="dcterms:W3CDTF">2016-03-11T17:26:49Z</dcterms:created>
  <dcterms:modified xsi:type="dcterms:W3CDTF">2017-01-13T20:51:27Z</dcterms:modified>
</cp:coreProperties>
</file>